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</p:sldIdLst>
  <p:sldSz cx="18288000" cy="10287000"/>
  <p:notesSz cx="6858000" cy="9144000"/>
  <p:embeddedFontLst>
    <p:embeddedFont>
      <p:font typeface="Alice" panose="020B0604020202020204" charset="0"/>
      <p:regular r:id="rId10"/>
    </p:embeddedFont>
    <p:embeddedFont>
      <p:font typeface="Alice Italics" panose="020B0604020202020204" charset="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1" d="100"/>
          <a:sy n="51" d="100"/>
        </p:scale>
        <p:origin x="1344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svg>
</file>

<file path=ppt/media/image12.jpeg>
</file>

<file path=ppt/media/image13.jpeg>
</file>

<file path=ppt/media/image14.jpeg>
</file>

<file path=ppt/media/image15.png>
</file>

<file path=ppt/media/image16.svg>
</file>

<file path=ppt/media/image17.png>
</file>

<file path=ppt/media/image18.svg>
</file>

<file path=ppt/media/image19.jpeg>
</file>

<file path=ppt/media/image2.svg>
</file>

<file path=ppt/media/image20.png>
</file>

<file path=ppt/media/image21.svg>
</file>

<file path=ppt/media/image22.jpeg>
</file>

<file path=ppt/media/image23.jpg>
</file>

<file path=ppt/media/image24.jpg>
</file>

<file path=ppt/media/image25.jpg>
</file>

<file path=ppt/media/image26.jpeg>
</file>

<file path=ppt/media/image27.png>
</file>

<file path=ppt/media/image28.svg>
</file>

<file path=ppt/media/image29.png>
</file>

<file path=ppt/media/image3.png>
</file>

<file path=ppt/media/image30.svg>
</file>

<file path=ppt/media/image4.svg>
</file>

<file path=ppt/media/image5.pn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7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7" Type="http://schemas.openxmlformats.org/officeDocument/2006/relationships/image" Target="../media/image1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4.jpeg"/><Relationship Id="rId7" Type="http://schemas.openxmlformats.org/officeDocument/2006/relationships/image" Target="../media/image4.sv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8.svg"/><Relationship Id="rId7" Type="http://schemas.openxmlformats.org/officeDocument/2006/relationships/image" Target="../media/image4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8.svg"/><Relationship Id="rId4" Type="http://schemas.openxmlformats.org/officeDocument/2006/relationships/image" Target="../media/image7.png"/><Relationship Id="rId9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openxmlformats.org/officeDocument/2006/relationships/image" Target="../media/image22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g"/><Relationship Id="rId3" Type="http://schemas.openxmlformats.org/officeDocument/2006/relationships/image" Target="../media/image21.svg"/><Relationship Id="rId7" Type="http://schemas.openxmlformats.org/officeDocument/2006/relationships/image" Target="../media/image4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image" Target="../media/image2.svg"/><Relationship Id="rId10" Type="http://schemas.openxmlformats.org/officeDocument/2006/relationships/image" Target="../media/image25.jpg"/><Relationship Id="rId4" Type="http://schemas.openxmlformats.org/officeDocument/2006/relationships/image" Target="../media/image1.png"/><Relationship Id="rId9" Type="http://schemas.openxmlformats.org/officeDocument/2006/relationships/image" Target="../media/image24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svg"/><Relationship Id="rId3" Type="http://schemas.openxmlformats.org/officeDocument/2006/relationships/image" Target="../media/image27.png"/><Relationship Id="rId7" Type="http://schemas.openxmlformats.org/officeDocument/2006/relationships/image" Target="../media/image29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8.sv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A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934085" y="-2971800"/>
            <a:ext cx="16230600" cy="16230600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10366550" y="2746155"/>
            <a:ext cx="11529239" cy="10250542"/>
          </a:xfrm>
          <a:custGeom>
            <a:avLst/>
            <a:gdLst/>
            <a:ahLst/>
            <a:cxnLst/>
            <a:rect l="l" t="t" r="r" b="b"/>
            <a:pathLst>
              <a:path w="11529239" h="10250542">
                <a:moveTo>
                  <a:pt x="0" y="0"/>
                </a:moveTo>
                <a:lnTo>
                  <a:pt x="11529239" y="0"/>
                </a:lnTo>
                <a:lnTo>
                  <a:pt x="11529239" y="10250541"/>
                </a:lnTo>
                <a:lnTo>
                  <a:pt x="0" y="102505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-944506" y="6200677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908966" y="1723720"/>
            <a:ext cx="8073234" cy="3187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2768"/>
              </a:lnSpc>
            </a:pPr>
            <a:r>
              <a:rPr lang="en-US" sz="10000" dirty="0">
                <a:solidFill>
                  <a:srgbClr val="F2EAE7"/>
                </a:solidFill>
                <a:latin typeface="Alice Italics"/>
              </a:rPr>
              <a:t>Amazon.com</a:t>
            </a:r>
          </a:p>
          <a:p>
            <a:pPr algn="ctr">
              <a:lnSpc>
                <a:spcPts val="12768"/>
              </a:lnSpc>
            </a:pPr>
            <a:r>
              <a:rPr lang="en-US" sz="10000" dirty="0">
                <a:solidFill>
                  <a:srgbClr val="F2EAE7"/>
                </a:solidFill>
                <a:latin typeface="Alice Italics"/>
              </a:rPr>
              <a:t>[clone]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24328" y="8820741"/>
            <a:ext cx="5113362" cy="3545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879"/>
              </a:lnSpc>
            </a:pPr>
            <a:endParaRPr lang="en-US" sz="2399" spc="201" dirty="0">
              <a:solidFill>
                <a:srgbClr val="F2EAE7"/>
              </a:solidFill>
              <a:latin typeface="Alice"/>
            </a:endParaRPr>
          </a:p>
        </p:txBody>
      </p:sp>
      <p:sp>
        <p:nvSpPr>
          <p:cNvPr id="10" name="Freeform 10"/>
          <p:cNvSpPr/>
          <p:nvPr/>
        </p:nvSpPr>
        <p:spPr>
          <a:xfrm>
            <a:off x="16861264" y="-187237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2"/>
                </a:lnTo>
                <a:lnTo>
                  <a:pt x="0" y="30576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47D8293-F00F-F94F-4D17-16025CCA37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84699" y="419100"/>
            <a:ext cx="3591023" cy="359102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04F07FE-BE67-3418-E2C9-E1D5DE6BEC22}"/>
              </a:ext>
            </a:extLst>
          </p:cNvPr>
          <p:cNvSpPr txBox="1"/>
          <p:nvPr/>
        </p:nvSpPr>
        <p:spPr>
          <a:xfrm>
            <a:off x="1303854" y="5554346"/>
            <a:ext cx="10667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  <a:latin typeface="Alice" panose="020B0604020202020204" charset="0"/>
              </a:rPr>
              <a:t>FULL  STACK  DEVELOPMENT  PROJECT</a:t>
            </a:r>
            <a:endParaRPr lang="en-IN" sz="36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C3FA85F-4604-6731-5C67-C04AE3DD8C3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19"/>
            <a:ext cx="1153553" cy="12077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A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887299" y="-3470249"/>
            <a:ext cx="18037444" cy="18037444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sp>
        <p:nvSpPr>
          <p:cNvPr id="7" name="Freeform 7"/>
          <p:cNvSpPr/>
          <p:nvPr/>
        </p:nvSpPr>
        <p:spPr>
          <a:xfrm rot="7664376" flipH="1">
            <a:off x="13542713" y="7243465"/>
            <a:ext cx="9564715" cy="9944410"/>
          </a:xfrm>
          <a:custGeom>
            <a:avLst/>
            <a:gdLst/>
            <a:ahLst/>
            <a:cxnLst/>
            <a:rect l="l" t="t" r="r" b="b"/>
            <a:pathLst>
              <a:path w="9564715" h="9944410">
                <a:moveTo>
                  <a:pt x="9564714" y="0"/>
                </a:moveTo>
                <a:lnTo>
                  <a:pt x="0" y="0"/>
                </a:lnTo>
                <a:lnTo>
                  <a:pt x="0" y="9944410"/>
                </a:lnTo>
                <a:lnTo>
                  <a:pt x="9564714" y="9944410"/>
                </a:lnTo>
                <a:lnTo>
                  <a:pt x="9564714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6097698" y="8096302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-879948" y="-199112"/>
            <a:ext cx="3767247" cy="4036773"/>
          </a:xfrm>
          <a:custGeom>
            <a:avLst/>
            <a:gdLst/>
            <a:ahLst/>
            <a:cxnLst/>
            <a:rect l="l" t="t" r="r" b="b"/>
            <a:pathLst>
              <a:path w="3767247" h="4036773">
                <a:moveTo>
                  <a:pt x="0" y="0"/>
                </a:moveTo>
                <a:lnTo>
                  <a:pt x="3767247" y="0"/>
                </a:lnTo>
                <a:lnTo>
                  <a:pt x="3767247" y="4036773"/>
                </a:lnTo>
                <a:lnTo>
                  <a:pt x="0" y="403677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6D079C80-1374-43BD-5A35-DFCA36095A9B}"/>
              </a:ext>
            </a:extLst>
          </p:cNvPr>
          <p:cNvGrpSpPr/>
          <p:nvPr/>
        </p:nvGrpSpPr>
        <p:grpSpPr>
          <a:xfrm>
            <a:off x="152400" y="5390422"/>
            <a:ext cx="9339919" cy="4782278"/>
            <a:chOff x="0" y="0"/>
            <a:chExt cx="6159500" cy="4235450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3B994030-3FC7-20BD-D547-5D41E474BB40}"/>
                </a:ext>
              </a:extLst>
            </p:cNvPr>
            <p:cNvSpPr/>
            <p:nvPr/>
          </p:nvSpPr>
          <p:spPr>
            <a:xfrm>
              <a:off x="0" y="0"/>
              <a:ext cx="6159500" cy="4235450"/>
            </a:xfrm>
            <a:custGeom>
              <a:avLst/>
              <a:gdLst/>
              <a:ahLst/>
              <a:cxnLst/>
              <a:rect l="l" t="t" r="r" b="b"/>
              <a:pathLst>
                <a:path w="6159500" h="4235450">
                  <a:moveTo>
                    <a:pt x="6159500" y="4235450"/>
                  </a:moveTo>
                  <a:lnTo>
                    <a:pt x="0" y="3696970"/>
                  </a:lnTo>
                  <a:lnTo>
                    <a:pt x="0" y="0"/>
                  </a:lnTo>
                  <a:lnTo>
                    <a:pt x="6159500" y="538480"/>
                  </a:lnTo>
                  <a:close/>
                </a:path>
              </a:pathLst>
            </a:custGeom>
            <a:blipFill>
              <a:blip r:embed="rId6"/>
              <a:stretch>
                <a:fillRect l="-1604" r="-1604"/>
              </a:stretch>
            </a:blipFill>
          </p:spPr>
          <p:txBody>
            <a:bodyPr/>
            <a:lstStyle/>
            <a:p>
              <a:endParaRPr lang="en-IN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E546710-DA53-3B69-A0B8-82D8DE53852C}"/>
              </a:ext>
            </a:extLst>
          </p:cNvPr>
          <p:cNvSpPr txBox="1"/>
          <p:nvPr/>
        </p:nvSpPr>
        <p:spPr>
          <a:xfrm>
            <a:off x="3725954" y="2074292"/>
            <a:ext cx="633244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Name : Kirtirajsinh Parmar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Enrollment No. : 22002171310045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Batch : C5       Roll No. : 134     Branch : CST</a:t>
            </a:r>
            <a:endParaRPr lang="en-IN" sz="26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4FF030-F64F-B1EF-2B68-CC2D28F84E28}"/>
              </a:ext>
            </a:extLst>
          </p:cNvPr>
          <p:cNvSpPr txBox="1"/>
          <p:nvPr/>
        </p:nvSpPr>
        <p:spPr>
          <a:xfrm>
            <a:off x="10583118" y="5895582"/>
            <a:ext cx="65531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Name : Het Soni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Enrollment No. :  22002170210116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Batch : C5       Roll No. : 157     Branch : IT </a:t>
            </a:r>
            <a:endParaRPr lang="en-IN" sz="26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FEF5FDF-655B-5AF9-5B73-39F73D24A67E}"/>
              </a:ext>
            </a:extLst>
          </p:cNvPr>
          <p:cNvSpPr txBox="1"/>
          <p:nvPr/>
        </p:nvSpPr>
        <p:spPr>
          <a:xfrm>
            <a:off x="10583118" y="3850838"/>
            <a:ext cx="640948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Name : Niv Shah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Enrollment No. : 22002170210109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Batch : C5      Roll No. : 149      Branch : IT</a:t>
            </a:r>
            <a:endParaRPr lang="en-IN" sz="26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84DAEFD-2E7E-8584-1263-0056EFC32866}"/>
              </a:ext>
            </a:extLst>
          </p:cNvPr>
          <p:cNvSpPr txBox="1"/>
          <p:nvPr/>
        </p:nvSpPr>
        <p:spPr>
          <a:xfrm>
            <a:off x="3725955" y="3978752"/>
            <a:ext cx="633244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Name : Mahi Bhingradiya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Enrollment No. : 22002171310009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Batch : C5      Roll No. : 140     Branch : CST</a:t>
            </a:r>
            <a:endParaRPr lang="en-IN" sz="26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E25138-2546-3D0D-6F09-33012CC891D9}"/>
              </a:ext>
            </a:extLst>
          </p:cNvPr>
          <p:cNvSpPr txBox="1"/>
          <p:nvPr/>
        </p:nvSpPr>
        <p:spPr>
          <a:xfrm>
            <a:off x="10583118" y="2074292"/>
            <a:ext cx="640948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Name : Jay Badgujar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Enrollment No. : 22002170210002</a:t>
            </a:r>
          </a:p>
          <a:p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Batch : C5       Roll No. </a:t>
            </a:r>
            <a:r>
              <a:rPr lang="en-US" sz="2600">
                <a:solidFill>
                  <a:schemeClr val="bg1"/>
                </a:solidFill>
                <a:latin typeface="Alice" panose="020B0604020202020204" charset="0"/>
              </a:rPr>
              <a:t>: 144      </a:t>
            </a:r>
            <a:r>
              <a:rPr lang="en-US" sz="2600" dirty="0">
                <a:solidFill>
                  <a:schemeClr val="bg1"/>
                </a:solidFill>
                <a:latin typeface="Alice" panose="020B0604020202020204" charset="0"/>
              </a:rPr>
              <a:t>Branch : IT</a:t>
            </a:r>
            <a:endParaRPr lang="en-IN" sz="26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22CB6D-C8F8-D2B7-F29E-590544E363E8}"/>
              </a:ext>
            </a:extLst>
          </p:cNvPr>
          <p:cNvSpPr txBox="1"/>
          <p:nvPr/>
        </p:nvSpPr>
        <p:spPr>
          <a:xfrm>
            <a:off x="7543800" y="723900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Alice Italics" panose="020B0604020202020204" charset="0"/>
              </a:rPr>
              <a:t>Meet Our Team</a:t>
            </a:r>
            <a:endParaRPr lang="en-IN" sz="4800" dirty="0">
              <a:solidFill>
                <a:schemeClr val="bg1"/>
              </a:solidFill>
              <a:latin typeface="Alice Italics" panose="020B060402020202020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A00A95-A9A7-70D5-35B6-1F3152CF536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19"/>
            <a:ext cx="1153553" cy="12077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0C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4"/>
          <p:cNvSpPr/>
          <p:nvPr/>
        </p:nvSpPr>
        <p:spPr>
          <a:xfrm flipH="1">
            <a:off x="-1541796" y="7725444"/>
            <a:ext cx="6491307" cy="4114800"/>
          </a:xfrm>
          <a:custGeom>
            <a:avLst/>
            <a:gdLst/>
            <a:ahLst/>
            <a:cxnLst/>
            <a:rect l="l" t="t" r="r" b="b"/>
            <a:pathLst>
              <a:path w="6491307" h="4114800">
                <a:moveTo>
                  <a:pt x="6491306" y="0"/>
                </a:moveTo>
                <a:lnTo>
                  <a:pt x="0" y="0"/>
                </a:lnTo>
                <a:lnTo>
                  <a:pt x="0" y="4114800"/>
                </a:lnTo>
                <a:lnTo>
                  <a:pt x="6491306" y="4114800"/>
                </a:lnTo>
                <a:lnTo>
                  <a:pt x="6491306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992600" y="2781299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522775" y="8254032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1" y="0"/>
                </a:lnTo>
                <a:lnTo>
                  <a:pt x="2853471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043DC14-BA35-88F4-0D1D-E0FC71517F84}"/>
              </a:ext>
            </a:extLst>
          </p:cNvPr>
          <p:cNvSpPr txBox="1"/>
          <p:nvPr/>
        </p:nvSpPr>
        <p:spPr>
          <a:xfrm>
            <a:off x="2426110" y="1409700"/>
            <a:ext cx="39378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Alice Italics" panose="020B0604020202020204" charset="0"/>
              </a:rPr>
              <a:t>Introduction</a:t>
            </a:r>
            <a:endParaRPr lang="en-IN" sz="4800" dirty="0">
              <a:solidFill>
                <a:schemeClr val="bg1"/>
              </a:solidFill>
              <a:latin typeface="Alice Italics" panose="020B060402020202020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4196229-7B92-9FE9-B66C-E489303C9F5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19"/>
            <a:ext cx="1153553" cy="12077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3CD610D-04C5-7F5A-A00E-B584DAE9EF09}"/>
              </a:ext>
            </a:extLst>
          </p:cNvPr>
          <p:cNvSpPr txBox="1"/>
          <p:nvPr/>
        </p:nvSpPr>
        <p:spPr>
          <a:xfrm>
            <a:off x="1371600" y="2400300"/>
            <a:ext cx="89154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	In todays world, which is actually driven by digital commerce, users experience is the most important thing to be taken care of. Amazon clone is an e-commerce platform providing a seamless and safe online shopping experience to users.</a:t>
            </a:r>
          </a:p>
          <a:p>
            <a:endParaRPr lang="en-US" sz="3000" dirty="0">
              <a:solidFill>
                <a:schemeClr val="bg1"/>
              </a:solidFill>
              <a:latin typeface="Alice" panose="020B0604020202020204" charset="0"/>
            </a:endParaRPr>
          </a:p>
          <a:p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	Developed with HTML, CSS and JavaScript this website combines the functionalities with an appealing design enhancing the users experience.</a:t>
            </a:r>
            <a:endParaRPr lang="en-IN" sz="30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grpSp>
        <p:nvGrpSpPr>
          <p:cNvPr id="6" name="Group 2"/>
          <p:cNvGrpSpPr/>
          <p:nvPr/>
        </p:nvGrpSpPr>
        <p:grpSpPr>
          <a:xfrm>
            <a:off x="10563248" y="1825198"/>
            <a:ext cx="6491307" cy="6158532"/>
            <a:chOff x="0" y="0"/>
            <a:chExt cx="13716000" cy="13716000"/>
          </a:xfrm>
        </p:grpSpPr>
        <p:sp>
          <p:nvSpPr>
            <p:cNvPr id="7" name="Freeform 3"/>
            <p:cNvSpPr/>
            <p:nvPr/>
          </p:nvSpPr>
          <p:spPr>
            <a:xfrm>
              <a:off x="0" y="0"/>
              <a:ext cx="13716000" cy="13716000"/>
            </a:xfrm>
            <a:custGeom>
              <a:avLst/>
              <a:gdLst/>
              <a:ahLst/>
              <a:cxnLst/>
              <a:rect l="l" t="t" r="r" b="b"/>
              <a:pathLst>
                <a:path w="13716000" h="13716000">
                  <a:moveTo>
                    <a:pt x="6857994" y="0"/>
                  </a:moveTo>
                  <a:lnTo>
                    <a:pt x="6858008" y="0"/>
                  </a:lnTo>
                  <a:cubicBezTo>
                    <a:pt x="10645573" y="1"/>
                    <a:pt x="13716000" y="3070429"/>
                    <a:pt x="13716000" y="6857994"/>
                  </a:cubicBezTo>
                  <a:lnTo>
                    <a:pt x="13716000" y="13716000"/>
                  </a:lnTo>
                  <a:lnTo>
                    <a:pt x="0" y="13716000"/>
                  </a:lnTo>
                  <a:lnTo>
                    <a:pt x="0" y="6857994"/>
                  </a:lnTo>
                  <a:cubicBezTo>
                    <a:pt x="0" y="3070428"/>
                    <a:pt x="3070428" y="0"/>
                    <a:pt x="6857994" y="0"/>
                  </a:cubicBezTo>
                  <a:close/>
                </a:path>
              </a:pathLst>
            </a:custGeom>
            <a:blipFill>
              <a:blip r:embed="rId7"/>
              <a:stretch>
                <a:fillRect t="-25046" b="-25046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85183" y="-1825015"/>
            <a:ext cx="14372001" cy="14372001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538011" y="646281"/>
            <a:ext cx="5263625" cy="9398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157"/>
              </a:lnSpc>
            </a:pPr>
            <a:r>
              <a:rPr lang="en-US" sz="4800" dirty="0">
                <a:solidFill>
                  <a:srgbClr val="F2EAE7"/>
                </a:solidFill>
                <a:latin typeface="Alice Italics"/>
              </a:rPr>
              <a:t>Concepts Used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704379" y="1116218"/>
            <a:ext cx="5468447" cy="8202671"/>
            <a:chOff x="0" y="0"/>
            <a:chExt cx="6350000" cy="9525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9525000"/>
            </a:xfrm>
            <a:custGeom>
              <a:avLst/>
              <a:gdLst/>
              <a:ahLst/>
              <a:cxnLst/>
              <a:rect l="l" t="t" r="r" b="b"/>
              <a:pathLst>
                <a:path w="6350000" h="9525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3"/>
              <a:stretch>
                <a:fillRect l="-54616" r="-70524"/>
              </a:stretch>
            </a:blipFill>
          </p:spPr>
        </p:sp>
      </p:grpSp>
      <p:sp>
        <p:nvSpPr>
          <p:cNvPr id="10" name="Freeform 10"/>
          <p:cNvSpPr/>
          <p:nvPr/>
        </p:nvSpPr>
        <p:spPr>
          <a:xfrm>
            <a:off x="-1056345" y="7305746"/>
            <a:ext cx="3757459" cy="4026286"/>
          </a:xfrm>
          <a:custGeom>
            <a:avLst/>
            <a:gdLst/>
            <a:ahLst/>
            <a:cxnLst/>
            <a:rect l="l" t="t" r="r" b="b"/>
            <a:pathLst>
              <a:path w="3757459" h="4026286">
                <a:moveTo>
                  <a:pt x="0" y="0"/>
                </a:moveTo>
                <a:lnTo>
                  <a:pt x="3757459" y="0"/>
                </a:lnTo>
                <a:lnTo>
                  <a:pt x="3757459" y="4026286"/>
                </a:lnTo>
                <a:lnTo>
                  <a:pt x="0" y="40262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5348794" y="-1047654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54A1F8-7781-1C86-B18F-901042F2B6D7}"/>
              </a:ext>
            </a:extLst>
          </p:cNvPr>
          <p:cNvSpPr txBox="1"/>
          <p:nvPr/>
        </p:nvSpPr>
        <p:spPr>
          <a:xfrm>
            <a:off x="8739822" y="2151108"/>
            <a:ext cx="8938577" cy="50629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lice" panose="020B0604020202020204" charset="0"/>
              </a:rPr>
              <a:t>1] HTML (HyperText Markup Language</a:t>
            </a:r>
            <a:r>
              <a:rPr lang="en-IN" sz="3200" b="1" dirty="0">
                <a:solidFill>
                  <a:schemeClr val="bg1"/>
                </a:solidFill>
                <a:latin typeface="Alice" panose="020B0604020202020204" charset="0"/>
              </a:rPr>
              <a:t>) : </a:t>
            </a:r>
          </a:p>
          <a:p>
            <a:endParaRPr lang="en-IN" sz="1100" b="1" dirty="0">
              <a:solidFill>
                <a:schemeClr val="bg1"/>
              </a:solidFill>
              <a:latin typeface="Alice" panose="020B0604020202020204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Alice" panose="020B0604020202020204" charset="0"/>
              </a:rPr>
              <a:t>It provides us the structural foundation of the website.</a:t>
            </a:r>
          </a:p>
          <a:p>
            <a:endParaRPr lang="en-IN" sz="2400" dirty="0">
              <a:solidFill>
                <a:schemeClr val="bg1"/>
              </a:solidFill>
              <a:latin typeface="Alice" panose="020B0604020202020204" charset="0"/>
            </a:endParaRPr>
          </a:p>
          <a:p>
            <a:endParaRPr lang="en-IN" sz="2400" dirty="0">
              <a:solidFill>
                <a:schemeClr val="bg1"/>
              </a:solidFill>
              <a:latin typeface="Alice" panose="020B0604020202020204" charset="0"/>
            </a:endParaRPr>
          </a:p>
          <a:p>
            <a:r>
              <a:rPr lang="en-IN" sz="3200" b="1" dirty="0">
                <a:solidFill>
                  <a:schemeClr val="bg1"/>
                </a:solidFill>
                <a:latin typeface="Alice" panose="020B0604020202020204" charset="0"/>
              </a:rPr>
              <a:t>2] CSS (Cascading Style Sheets):</a:t>
            </a:r>
          </a:p>
          <a:p>
            <a:endParaRPr lang="en-IN" sz="1200" b="1" dirty="0">
              <a:solidFill>
                <a:schemeClr val="bg1"/>
              </a:solidFill>
              <a:latin typeface="Alice" panose="020B0604020202020204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Alice" panose="020B0604020202020204" charset="0"/>
              </a:rPr>
              <a:t>It helps the developer to enhance the visual presentation of the website.</a:t>
            </a:r>
          </a:p>
          <a:p>
            <a:endParaRPr lang="en-IN" sz="2400" dirty="0">
              <a:solidFill>
                <a:schemeClr val="bg1"/>
              </a:solidFill>
              <a:latin typeface="Alice" panose="020B0604020202020204" charset="0"/>
            </a:endParaRPr>
          </a:p>
          <a:p>
            <a:endParaRPr lang="en-IN" sz="2400" dirty="0">
              <a:solidFill>
                <a:schemeClr val="bg1"/>
              </a:solidFill>
              <a:latin typeface="Alice" panose="020B0604020202020204" charset="0"/>
            </a:endParaRPr>
          </a:p>
          <a:p>
            <a:r>
              <a:rPr lang="en-IN" sz="3200" b="1" dirty="0">
                <a:solidFill>
                  <a:schemeClr val="bg1"/>
                </a:solidFill>
                <a:latin typeface="Alice" panose="020B0604020202020204" charset="0"/>
              </a:rPr>
              <a:t>3] JavaScript:</a:t>
            </a:r>
          </a:p>
          <a:p>
            <a:endParaRPr lang="en-IN" sz="1200" b="1" dirty="0">
              <a:solidFill>
                <a:schemeClr val="bg1"/>
              </a:solidFill>
              <a:latin typeface="Alice" panose="020B0604020202020204" charset="0"/>
            </a:endParaRPr>
          </a:p>
          <a:p>
            <a:r>
              <a:rPr lang="en-IN" sz="2400" dirty="0">
                <a:solidFill>
                  <a:schemeClr val="bg1"/>
                </a:solidFill>
                <a:latin typeface="Alice" panose="020B0604020202020204" charset="0"/>
              </a:rPr>
              <a:t>Implements interactive elements and functionalities.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FA14FB9-B5EF-C9E5-33DE-0A8BA43E3C59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19"/>
            <a:ext cx="1153553" cy="12077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EA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2514600" y="-4589870"/>
            <a:ext cx="16302181" cy="16302181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14945251" y="7605631"/>
            <a:ext cx="4628098" cy="4114800"/>
          </a:xfrm>
          <a:custGeom>
            <a:avLst/>
            <a:gdLst/>
            <a:ahLst/>
            <a:cxnLst/>
            <a:rect l="l" t="t" r="r" b="b"/>
            <a:pathLst>
              <a:path w="4628098" h="4114800">
                <a:moveTo>
                  <a:pt x="0" y="0"/>
                </a:moveTo>
                <a:lnTo>
                  <a:pt x="4628098" y="0"/>
                </a:lnTo>
                <a:lnTo>
                  <a:pt x="462809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7303308">
            <a:off x="-2475115" y="7080850"/>
            <a:ext cx="7908054" cy="8221985"/>
          </a:xfrm>
          <a:custGeom>
            <a:avLst/>
            <a:gdLst/>
            <a:ahLst/>
            <a:cxnLst/>
            <a:rect l="l" t="t" r="r" b="b"/>
            <a:pathLst>
              <a:path w="7908054" h="8221985">
                <a:moveTo>
                  <a:pt x="0" y="0"/>
                </a:moveTo>
                <a:lnTo>
                  <a:pt x="7908055" y="0"/>
                </a:lnTo>
                <a:lnTo>
                  <a:pt x="7908055" y="8221985"/>
                </a:lnTo>
                <a:lnTo>
                  <a:pt x="0" y="82219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141382" y="2226414"/>
            <a:ext cx="9409192" cy="22874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781047" lvl="1" indent="-457200" algn="l">
              <a:lnSpc>
                <a:spcPts val="359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2999" dirty="0">
                <a:solidFill>
                  <a:srgbClr val="F2EAE7"/>
                </a:solidFill>
                <a:latin typeface="Alice"/>
              </a:rPr>
              <a:t>Selection from vast range of products.</a:t>
            </a:r>
          </a:p>
          <a:p>
            <a:pPr marL="781047" lvl="1" indent="-457200" algn="l">
              <a:lnSpc>
                <a:spcPts val="359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2999" u="none" strike="noStrike" dirty="0">
                <a:solidFill>
                  <a:srgbClr val="F2EAE7"/>
                </a:solidFill>
                <a:latin typeface="Alice"/>
              </a:rPr>
              <a:t>Customer reviews and ratings on products.</a:t>
            </a:r>
          </a:p>
          <a:p>
            <a:pPr marL="781047" lvl="1" indent="-457200" algn="l">
              <a:lnSpc>
                <a:spcPts val="359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2999" dirty="0">
                <a:solidFill>
                  <a:srgbClr val="F2EAE7"/>
                </a:solidFill>
                <a:latin typeface="Alice"/>
              </a:rPr>
              <a:t>Reducing lots human efforts and saving time.</a:t>
            </a:r>
          </a:p>
          <a:p>
            <a:pPr marL="781047" lvl="1" indent="-457200" algn="l">
              <a:lnSpc>
                <a:spcPts val="359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2999" u="none" strike="noStrike" dirty="0">
                <a:solidFill>
                  <a:srgbClr val="F2EAE7"/>
                </a:solidFill>
                <a:latin typeface="Alice"/>
              </a:rPr>
              <a:t>Providing global market for selling a product.</a:t>
            </a:r>
          </a:p>
          <a:p>
            <a:pPr marL="781047" lvl="1" indent="-457200" algn="l">
              <a:lnSpc>
                <a:spcPts val="3599"/>
              </a:lnSpc>
              <a:spcBef>
                <a:spcPct val="0"/>
              </a:spcBef>
              <a:buFont typeface="Wingdings" panose="05000000000000000000" pitchFamily="2" charset="2"/>
              <a:buChar char="§"/>
            </a:pPr>
            <a:r>
              <a:rPr lang="en-US" sz="2999" u="none" strike="noStrike" dirty="0">
                <a:solidFill>
                  <a:srgbClr val="F2EAE7"/>
                </a:solidFill>
                <a:latin typeface="Alice"/>
              </a:rPr>
              <a:t>Competitive pricing of products.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17100" y="1308986"/>
            <a:ext cx="8088621" cy="9014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844"/>
              </a:lnSpc>
              <a:spcBef>
                <a:spcPct val="0"/>
              </a:spcBef>
            </a:pPr>
            <a:r>
              <a:rPr lang="en-US" sz="4800" u="none" strike="noStrike" spc="140" dirty="0">
                <a:solidFill>
                  <a:srgbClr val="F2EAE7"/>
                </a:solidFill>
                <a:latin typeface="Alice Italics"/>
              </a:rPr>
              <a:t>Advantages of Amazon :</a:t>
            </a:r>
          </a:p>
        </p:txBody>
      </p:sp>
      <p:sp>
        <p:nvSpPr>
          <p:cNvPr id="11" name="Freeform 11"/>
          <p:cNvSpPr/>
          <p:nvPr/>
        </p:nvSpPr>
        <p:spPr>
          <a:xfrm>
            <a:off x="2358131" y="8007354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2"/>
                </a:lnTo>
                <a:lnTo>
                  <a:pt x="0" y="30576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2770580">
            <a:off x="13518515" y="-1203887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2CAB71E-A854-AB73-3CBA-2142EB2DCBEC}"/>
              </a:ext>
            </a:extLst>
          </p:cNvPr>
          <p:cNvSpPr txBox="1"/>
          <p:nvPr/>
        </p:nvSpPr>
        <p:spPr>
          <a:xfrm>
            <a:off x="1517100" y="4788405"/>
            <a:ext cx="85787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u="none" strike="noStrike" spc="140" dirty="0">
                <a:solidFill>
                  <a:srgbClr val="F2EAE7"/>
                </a:solidFill>
                <a:latin typeface="Alice Italics"/>
              </a:rPr>
              <a:t>Advantages of Cloning :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69A910-965A-01C5-86D1-61C6EC73CD8A}"/>
              </a:ext>
            </a:extLst>
          </p:cNvPr>
          <p:cNvSpPr txBox="1"/>
          <p:nvPr/>
        </p:nvSpPr>
        <p:spPr>
          <a:xfrm>
            <a:off x="2358131" y="5559137"/>
            <a:ext cx="1001879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Hands on learning.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Understanding design patterns.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Enhancing problem solving skills.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Exploration of technologies and frameworks.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Reinforcing the collaboration skills.</a:t>
            </a:r>
            <a:endParaRPr lang="en-IN" sz="30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598B62D3-6D3A-BBDB-EEFD-90F1AFCC1AA0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19"/>
            <a:ext cx="1153553" cy="1207792"/>
          </a:xfrm>
          <a:prstGeom prst="rect">
            <a:avLst/>
          </a:prstGeom>
        </p:spPr>
      </p:pic>
      <p:grpSp>
        <p:nvGrpSpPr>
          <p:cNvPr id="5" name="Group 5"/>
          <p:cNvGrpSpPr/>
          <p:nvPr/>
        </p:nvGrpSpPr>
        <p:grpSpPr>
          <a:xfrm>
            <a:off x="10763391" y="1465232"/>
            <a:ext cx="6825343" cy="6899728"/>
            <a:chOff x="0" y="0"/>
            <a:chExt cx="6350000" cy="6349975"/>
          </a:xfrm>
        </p:grpSpPr>
        <p:sp>
          <p:nvSpPr>
            <p:cNvPr id="4" name="Freeform 6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9"/>
              <a:stretch>
                <a:fillRect l="-55262" r="-55262"/>
              </a:stretch>
            </a:blipFill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13321928" y="-1442765"/>
            <a:ext cx="8353499" cy="7427020"/>
          </a:xfrm>
          <a:custGeom>
            <a:avLst/>
            <a:gdLst/>
            <a:ahLst/>
            <a:cxnLst/>
            <a:rect l="l" t="t" r="r" b="b"/>
            <a:pathLst>
              <a:path w="8353499" h="7427020">
                <a:moveTo>
                  <a:pt x="0" y="7427020"/>
                </a:moveTo>
                <a:lnTo>
                  <a:pt x="8353499" y="7427020"/>
                </a:lnTo>
                <a:lnTo>
                  <a:pt x="8353499" y="0"/>
                </a:lnTo>
                <a:lnTo>
                  <a:pt x="0" y="0"/>
                </a:lnTo>
                <a:lnTo>
                  <a:pt x="0" y="742702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162923" y="-689829"/>
            <a:ext cx="14372001" cy="14372001"/>
            <a:chOff x="0" y="0"/>
            <a:chExt cx="6350000" cy="63500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-1219157" y="8161193"/>
            <a:ext cx="5974052" cy="4950996"/>
          </a:xfrm>
          <a:custGeom>
            <a:avLst/>
            <a:gdLst/>
            <a:ahLst/>
            <a:cxnLst/>
            <a:rect l="l" t="t" r="r" b="b"/>
            <a:pathLst>
              <a:path w="5974052" h="4950996">
                <a:moveTo>
                  <a:pt x="0" y="0"/>
                </a:moveTo>
                <a:lnTo>
                  <a:pt x="5974052" y="0"/>
                </a:lnTo>
                <a:lnTo>
                  <a:pt x="5974052" y="4950995"/>
                </a:lnTo>
                <a:lnTo>
                  <a:pt x="0" y="495099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969183" y="1109346"/>
            <a:ext cx="8736117" cy="9206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979"/>
              </a:lnSpc>
            </a:pPr>
            <a:r>
              <a:rPr lang="en-US" sz="4800" dirty="0">
                <a:solidFill>
                  <a:srgbClr val="F4EDEB"/>
                </a:solidFill>
                <a:latin typeface="Alice Italics"/>
              </a:rPr>
              <a:t>Disadvantages of Amazon:</a:t>
            </a:r>
          </a:p>
        </p:txBody>
      </p:sp>
      <p:sp>
        <p:nvSpPr>
          <p:cNvPr id="11" name="Freeform 11"/>
          <p:cNvSpPr/>
          <p:nvPr/>
        </p:nvSpPr>
        <p:spPr>
          <a:xfrm>
            <a:off x="341133" y="-852313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6071942" y="7930788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8156241-0BC5-9FE6-3D44-B68A32E7139D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19"/>
            <a:ext cx="1153553" cy="1207792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B5AE012-4E26-34E0-EDF1-105DE8625AAD}"/>
              </a:ext>
            </a:extLst>
          </p:cNvPr>
          <p:cNvSpPr txBox="1"/>
          <p:nvPr/>
        </p:nvSpPr>
        <p:spPr>
          <a:xfrm>
            <a:off x="2535772" y="2093434"/>
            <a:ext cx="11444990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Market dominance concerns.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Quality issues.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Platform dependency.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Data privacy issues.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Customer service issues.</a:t>
            </a:r>
            <a:endParaRPr lang="en-IN" sz="30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C5E7C52-C05B-2314-DC3F-7B92CEF59AE4}"/>
              </a:ext>
            </a:extLst>
          </p:cNvPr>
          <p:cNvSpPr txBox="1"/>
          <p:nvPr/>
        </p:nvSpPr>
        <p:spPr>
          <a:xfrm>
            <a:off x="1724700" y="5069144"/>
            <a:ext cx="115406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>
                <a:solidFill>
                  <a:srgbClr val="F4EDEB"/>
                </a:solidFill>
                <a:latin typeface="Alice Italics"/>
              </a:rPr>
              <a:t>Disadvantages of Cloning:</a:t>
            </a:r>
            <a:endParaRPr lang="en-IN" sz="4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1EA6CA6-B9C8-3BDE-0E79-A783418D2D2A}"/>
              </a:ext>
            </a:extLst>
          </p:cNvPr>
          <p:cNvSpPr txBox="1"/>
          <p:nvPr/>
        </p:nvSpPr>
        <p:spPr>
          <a:xfrm>
            <a:off x="2577988" y="5806734"/>
            <a:ext cx="1154061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Limited creativity.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Difficulty in keeping up with updates.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Overlooking best practices.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Dependency on External APIs.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3000" dirty="0">
                <a:solidFill>
                  <a:schemeClr val="bg1"/>
                </a:solidFill>
                <a:latin typeface="Alice" panose="020B0604020202020204" charset="0"/>
              </a:rPr>
              <a:t>Limited scope of learning.</a:t>
            </a:r>
            <a:endParaRPr lang="en-IN" sz="3000" dirty="0">
              <a:solidFill>
                <a:schemeClr val="bg1"/>
              </a:solidFill>
              <a:latin typeface="Alice" panose="020B0604020202020204" charset="0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0611769" y="1774507"/>
            <a:ext cx="6737985" cy="6737985"/>
            <a:chOff x="0" y="0"/>
            <a:chExt cx="3282950" cy="3282950"/>
          </a:xfrm>
        </p:grpSpPr>
        <p:sp>
          <p:nvSpPr>
            <p:cNvPr id="5" name="Freeform 7"/>
            <p:cNvSpPr/>
            <p:nvPr/>
          </p:nvSpPr>
          <p:spPr>
            <a:xfrm>
              <a:off x="0" y="0"/>
              <a:ext cx="3282950" cy="3282950"/>
            </a:xfrm>
            <a:custGeom>
              <a:avLst/>
              <a:gdLst/>
              <a:ahLst/>
              <a:cxnLst/>
              <a:rect l="l" t="t" r="r" b="b"/>
              <a:pathLst>
                <a:path w="3282950" h="3282950">
                  <a:moveTo>
                    <a:pt x="0" y="0"/>
                  </a:moveTo>
                  <a:lnTo>
                    <a:pt x="2532380" y="0"/>
                  </a:lnTo>
                  <a:cubicBezTo>
                    <a:pt x="2946400" y="0"/>
                    <a:pt x="3282950" y="336550"/>
                    <a:pt x="3282950" y="750570"/>
                  </a:cubicBezTo>
                  <a:lnTo>
                    <a:pt x="3282950" y="3282950"/>
                  </a:lnTo>
                  <a:lnTo>
                    <a:pt x="0" y="328295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 l="-25046" r="-25046"/>
              </a:stretch>
            </a:blipFill>
            <a:ln w="76200">
              <a:solidFill>
                <a:schemeClr val="tx1"/>
              </a:solidFill>
            </a:ln>
            <a:effectLst>
              <a:innerShdw blurRad="63500" dist="50800" dir="8100000">
                <a:prstClr val="black">
                  <a:alpha val="50000"/>
                </a:prstClr>
              </a:innerShdw>
            </a:effectLst>
          </p:spPr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0C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988872">
            <a:off x="-2706072" y="-3742190"/>
            <a:ext cx="7469545" cy="6190385"/>
          </a:xfrm>
          <a:custGeom>
            <a:avLst/>
            <a:gdLst/>
            <a:ahLst/>
            <a:cxnLst/>
            <a:rect l="l" t="t" r="r" b="b"/>
            <a:pathLst>
              <a:path w="7469545" h="6190385">
                <a:moveTo>
                  <a:pt x="0" y="0"/>
                </a:moveTo>
                <a:lnTo>
                  <a:pt x="7469544" y="0"/>
                </a:lnTo>
                <a:lnTo>
                  <a:pt x="7469544" y="6190385"/>
                </a:lnTo>
                <a:lnTo>
                  <a:pt x="0" y="619038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795316">
            <a:off x="15372080" y="5682947"/>
            <a:ext cx="5831840" cy="5185036"/>
          </a:xfrm>
          <a:custGeom>
            <a:avLst/>
            <a:gdLst/>
            <a:ahLst/>
            <a:cxnLst/>
            <a:rect l="l" t="t" r="r" b="b"/>
            <a:pathLst>
              <a:path w="5831840" h="5185036">
                <a:moveTo>
                  <a:pt x="0" y="0"/>
                </a:moveTo>
                <a:lnTo>
                  <a:pt x="5831840" y="0"/>
                </a:lnTo>
                <a:lnTo>
                  <a:pt x="5831840" y="5185036"/>
                </a:lnTo>
                <a:lnTo>
                  <a:pt x="0" y="518503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4458192"/>
            <a:ext cx="7277100" cy="27201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317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4EDEB"/>
                </a:solidFill>
                <a:latin typeface="Alice"/>
              </a:rPr>
              <a:t>Making it responsive.</a:t>
            </a:r>
          </a:p>
          <a:p>
            <a:pPr marL="457200" indent="-457200">
              <a:lnSpc>
                <a:spcPts val="4317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4EDEB"/>
                </a:solidFill>
                <a:latin typeface="Alice"/>
              </a:rPr>
              <a:t>Adding backend for various tasks.</a:t>
            </a:r>
          </a:p>
          <a:p>
            <a:pPr marL="457200" indent="-457200">
              <a:lnSpc>
                <a:spcPts val="4317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4EDEB"/>
                </a:solidFill>
                <a:latin typeface="Alice"/>
              </a:rPr>
              <a:t>Expansion of website and content.</a:t>
            </a:r>
          </a:p>
          <a:p>
            <a:pPr marL="457200" indent="-457200">
              <a:lnSpc>
                <a:spcPts val="4317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4EDEB"/>
                </a:solidFill>
                <a:latin typeface="Alice"/>
              </a:rPr>
              <a:t>Going link to mobile app.</a:t>
            </a:r>
          </a:p>
          <a:p>
            <a:pPr marL="457200" indent="-457200">
              <a:lnSpc>
                <a:spcPts val="4317"/>
              </a:lnSpc>
              <a:buFont typeface="Wingdings" panose="05000000000000000000" pitchFamily="2" charset="2"/>
              <a:buChar char="§"/>
            </a:pPr>
            <a:r>
              <a:rPr lang="en-US" sz="3200" dirty="0">
                <a:solidFill>
                  <a:srgbClr val="F4EDEB"/>
                </a:solidFill>
                <a:latin typeface="Alice"/>
              </a:rPr>
              <a:t>Innovation and iteration.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333284" y="2805487"/>
            <a:ext cx="6905716" cy="1150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374"/>
              </a:lnSpc>
            </a:pPr>
            <a:r>
              <a:rPr lang="en-US" sz="7811" dirty="0">
                <a:solidFill>
                  <a:srgbClr val="F4EDEB"/>
                </a:solidFill>
                <a:latin typeface="Alice Italics"/>
              </a:rPr>
              <a:t>Future Scopes:</a:t>
            </a:r>
          </a:p>
        </p:txBody>
      </p:sp>
      <p:sp>
        <p:nvSpPr>
          <p:cNvPr id="9" name="Freeform 9"/>
          <p:cNvSpPr/>
          <p:nvPr/>
        </p:nvSpPr>
        <p:spPr>
          <a:xfrm>
            <a:off x="1979916" y="-1359315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443927" y="8683943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2"/>
                </a:lnTo>
                <a:lnTo>
                  <a:pt x="0" y="305762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6724412-60AD-A52B-0EA7-0472BC6738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1907" y="4483502"/>
            <a:ext cx="4695916" cy="376664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D30210D-AF1C-573D-DCB0-57E35863442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0" y="665180"/>
            <a:ext cx="4695916" cy="375491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E7DC840-EFFA-A42F-D55D-243F9DA2180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2987" y="665180"/>
            <a:ext cx="4695916" cy="375491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018800E-1E5B-9055-E06F-CE6F79BD697F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19"/>
            <a:ext cx="1153553" cy="12077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6730" y="925758"/>
            <a:ext cx="9395906" cy="8942142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90C03"/>
            </a:solidFill>
          </p:spPr>
        </p:sp>
      </p:grpSp>
      <p:grpSp>
        <p:nvGrpSpPr>
          <p:cNvPr id="4" name="Group 4"/>
          <p:cNvGrpSpPr/>
          <p:nvPr/>
        </p:nvGrpSpPr>
        <p:grpSpPr>
          <a:xfrm>
            <a:off x="818512" y="1239181"/>
            <a:ext cx="8898589" cy="8330789"/>
            <a:chOff x="0" y="0"/>
            <a:chExt cx="6350000" cy="634997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6350000" cy="6349975"/>
            </a:xfrm>
            <a:custGeom>
              <a:avLst/>
              <a:gdLst/>
              <a:ahLst/>
              <a:cxnLst/>
              <a:rect l="l" t="t" r="r" b="b"/>
              <a:pathLst>
                <a:path w="6350000" h="6349975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6765" r="-43046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 flipH="1">
            <a:off x="-2852320" y="4851516"/>
            <a:ext cx="7762039" cy="6901159"/>
          </a:xfrm>
          <a:custGeom>
            <a:avLst/>
            <a:gdLst/>
            <a:ahLst/>
            <a:cxnLst/>
            <a:rect l="l" t="t" r="r" b="b"/>
            <a:pathLst>
              <a:path w="7762039" h="6901159">
                <a:moveTo>
                  <a:pt x="7762040" y="0"/>
                </a:moveTo>
                <a:lnTo>
                  <a:pt x="0" y="0"/>
                </a:lnTo>
                <a:lnTo>
                  <a:pt x="0" y="6901158"/>
                </a:lnTo>
                <a:lnTo>
                  <a:pt x="7762040" y="6901158"/>
                </a:lnTo>
                <a:lnTo>
                  <a:pt x="776204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7022845" flipH="1">
            <a:off x="13886518" y="6657870"/>
            <a:ext cx="6371699" cy="5665020"/>
          </a:xfrm>
          <a:custGeom>
            <a:avLst/>
            <a:gdLst/>
            <a:ahLst/>
            <a:cxnLst/>
            <a:rect l="l" t="t" r="r" b="b"/>
            <a:pathLst>
              <a:path w="6371699" h="5665020">
                <a:moveTo>
                  <a:pt x="6371699" y="0"/>
                </a:moveTo>
                <a:lnTo>
                  <a:pt x="0" y="0"/>
                </a:lnTo>
                <a:lnTo>
                  <a:pt x="0" y="5665019"/>
                </a:lnTo>
                <a:lnTo>
                  <a:pt x="6371699" y="5665019"/>
                </a:lnTo>
                <a:lnTo>
                  <a:pt x="6371699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flipH="1">
            <a:off x="11333001" y="-4879864"/>
            <a:ext cx="8052206" cy="7159143"/>
          </a:xfrm>
          <a:custGeom>
            <a:avLst/>
            <a:gdLst/>
            <a:ahLst/>
            <a:cxnLst/>
            <a:rect l="l" t="t" r="r" b="b"/>
            <a:pathLst>
              <a:path w="8052206" h="7159143">
                <a:moveTo>
                  <a:pt x="8052205" y="0"/>
                </a:moveTo>
                <a:lnTo>
                  <a:pt x="0" y="0"/>
                </a:lnTo>
                <a:lnTo>
                  <a:pt x="0" y="7159143"/>
                </a:lnTo>
                <a:lnTo>
                  <a:pt x="8052205" y="7159143"/>
                </a:lnTo>
                <a:lnTo>
                  <a:pt x="805220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14793894" y="8302095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-398036" y="-524611"/>
            <a:ext cx="2853472" cy="3057623"/>
          </a:xfrm>
          <a:custGeom>
            <a:avLst/>
            <a:gdLst/>
            <a:ahLst/>
            <a:cxnLst/>
            <a:rect l="l" t="t" r="r" b="b"/>
            <a:pathLst>
              <a:path w="2853472" h="3057623">
                <a:moveTo>
                  <a:pt x="0" y="0"/>
                </a:moveTo>
                <a:lnTo>
                  <a:pt x="2853472" y="0"/>
                </a:lnTo>
                <a:lnTo>
                  <a:pt x="2853472" y="3057623"/>
                </a:lnTo>
                <a:lnTo>
                  <a:pt x="0" y="305762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B2D776A-F14F-E58C-1F64-5C851CA68789}"/>
              </a:ext>
            </a:extLst>
          </p:cNvPr>
          <p:cNvSpPr txBox="1"/>
          <p:nvPr/>
        </p:nvSpPr>
        <p:spPr>
          <a:xfrm>
            <a:off x="9928883" y="2958689"/>
            <a:ext cx="8217087" cy="1298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9374"/>
              </a:lnSpc>
            </a:pPr>
            <a:r>
              <a:rPr lang="en-US" sz="9600" b="1" dirty="0">
                <a:solidFill>
                  <a:schemeClr val="accent2">
                    <a:lumMod val="75000"/>
                  </a:schemeClr>
                </a:solidFill>
                <a:latin typeface="Alice Italics"/>
              </a:rPr>
              <a:t>THANK YOU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342606-755A-20BC-6A73-8A6B2084423F}"/>
              </a:ext>
            </a:extLst>
          </p:cNvPr>
          <p:cNvSpPr txBox="1"/>
          <p:nvPr/>
        </p:nvSpPr>
        <p:spPr>
          <a:xfrm>
            <a:off x="9717101" y="5036245"/>
            <a:ext cx="861060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solidFill>
                  <a:schemeClr val="accent2">
                    <a:lumMod val="75000"/>
                  </a:schemeClr>
                </a:solidFill>
                <a:latin typeface="Alice"/>
              </a:rPr>
              <a:t>For listening our presentation and giving us your precious time.</a:t>
            </a:r>
            <a:endParaRPr lang="en-IN" sz="40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705AB6D8-51B4-A4C5-E994-39C6678A465E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19"/>
            <a:ext cx="1153553" cy="120779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390</Words>
  <Application>Microsoft Office PowerPoint</Application>
  <PresentationFormat>Custom</PresentationFormat>
  <Paragraphs>69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Calibri</vt:lpstr>
      <vt:lpstr>Alice Italics</vt:lpstr>
      <vt:lpstr>Wingdings</vt:lpstr>
      <vt:lpstr>Alice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Kirtirajsinh Parmar</cp:lastModifiedBy>
  <cp:revision>19</cp:revision>
  <dcterms:created xsi:type="dcterms:W3CDTF">2006-08-16T00:00:00Z</dcterms:created>
  <dcterms:modified xsi:type="dcterms:W3CDTF">2024-03-30T16:22:18Z</dcterms:modified>
  <dc:identifier>DAGA5EXpv6s</dc:identifier>
</cp:coreProperties>
</file>

<file path=docProps/thumbnail.jpeg>
</file>